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Σ(n) (единиц)</c:v>
                </c:pt>
              </c:strCache>
            </c:strRef>
          </c:tx>
          <c:spPr>
            <a:solidFill>
              <a:srgbClr val="38BDF8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0.60199999999999998</c:v>
                </c:pt>
                <c:pt idx="2">
                  <c:v>0.77800000000000002</c:v>
                </c:pt>
                <c:pt idx="3">
                  <c:v>1.1140000000000001</c:v>
                </c:pt>
                <c:pt idx="4">
                  <c:v>3.6120000000000001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7-4C13-A6EA-5828B856F7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S(n) (шагов)</c:v>
                </c:pt>
              </c:strCache>
            </c:strRef>
          </c:tx>
          <c:spPr>
            <a:solidFill>
              <a:srgbClr val="0F172A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0.77800000000000002</c:v>
                </c:pt>
                <c:pt idx="2">
                  <c:v>1.3220000000000001</c:v>
                </c:pt>
                <c:pt idx="3">
                  <c:v>2.0289999999999999</c:v>
                </c:pt>
                <c:pt idx="4">
                  <c:v>7.6740000000000004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57-4C13-A6EA-5828B856F7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ru-RU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8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ru-RU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363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Сценарий (2–3 минуты на слайд 1)
— Начнём с интуиции: мы берём очень маленькую «программу» — машину Тьюринга с n состояниями — и спрашиваем: какая из таких программ, если она всё-таки остановится, успеет сделать «максимум»? Максимум можно измерять по-разному: сколько шагов она сделает до остановки или сколько единиц оставит на ленте.
— Эта игра называется Busy Beaver («Задача бобра»): бобр строит самую большую «плотину» из единиц на ленте или дольше всех «работает», но обязательно останавливается.
— Почему это важно в теории автоматов? Потому что эта задача наглядно показывает пределы вычислимости: функция Busy Beaver растёт быстрее любой вычислимой функции, а значит общего алгоритма для её вычисления не существует.
— В конце мы посмотрим: (1) формальное определение, (2) как это связано с проблемой остановки, (3) что реально известно: точные значения до n=5 и что происходит с n=6.
[Sources]
- https://commons.wikimedia.org/wiki/File:Castor_canadensis1.jpg (изображение бобра)
- https://en.wikipedia.org/wiki/Busy_beaver (определения Σ(n) и S(n), общий контекст)
- https://gwern.net/doc/cs/computable/1962-rado.pdf (источник постановки задачи, 1962)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(30–45 сек):
— Повторить три пункта и завершить.
[Sources]
- https://en.wikipedia.org/wiki/Busy_beaver (для формулировок про невычислимость/рост)
- https://gwern.net/doc/cs/computable/1962-rado.pdf (оригинальные функции)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https://gwern.net/doc/cs/computable/1962-rado.pdf
- https://dl.acm.org/doi/10.1145/321264.321270
- https://gwern.net/doc/cs/cellular-automaton/1983-brady.pdf
- https://en.wikipedia.org/wiki/Busy_beaver
- https://wiki.bbchallenge.org/wiki/BB%285%29
- https://wiki.bbchallenge.org/wiki/BB%286%29
- https://arxiv.org/abs/1605.04343
- https://scottaaronson.blog/?p=8088
- https://scottaaronson.blog/?p=8972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Коротко проговорить (40–60 сек):
— Что такое n-состояний 2-символьная машина Тьюринга и почему это удобный «атом» вычислений.
— Пояснить две метрики: «сколько 1 осталось» (Σ) и «сколько шагов» (S).
— Подчеркнуть: мы сравниваем только машины, которые останавливаются; иначе можно бесконечно крутиться и «выигрывать» нечестно.
[Sources]
- https://en.wikipedia.org/wiki/Busy_beaver (техническое определение и функции Σ(n), S(n))
- https://gwern.net/doc/cs/computable/1962-rado.pdf (оригинальная постановка Радо)
- https://commons.wikimedia.org/wiki/File:State_diagram_3_state_busy_beaver_2B.svg (изображение диаграммы)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(≈1 мин):
— На примере n=3 можно показать “вкус” задачи: максимум достигается не простым печатанием 1 подряд, а с возвратами и переиспользованием уже записанного.
— Зафиксировать факты: Σ(3)=6, S(3)=21 (это доказано полным перебором + анализом).
[Sources]
- https://en.wikipedia.org/wiki/Busy_beaver (известные значения Σ(3), S(3))
- https://dl.acm.org/doi/10.1145/321264.321270 (Lin &amp; Radó, 1965: доказательства для 3-сост. случая)
- https://commons.wikimedia.org/wiki/File:Moves_of_a_3-state_Busy_Beaver.jpg (изображение траектории)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(≈1–1.5 мин):
— Главное: Busy Beaver напрямую связан с проблемой остановки. Если бы мы знали точную верхнюю границу на время остановки всех n-состояний машин, мы бы решали “останавливается ли данная машина”.
— Ровно поэтому функции Σ(n) и S(n) невычислимы (и растут быстрее любой вычислимой функции).
[Sources]
- https://gwern.net/doc/cs/computable/1962-rado.pdf (Радо: введение Σ и S, невычислимость)
- https://en.wikipedia.org/wiki/Busy_beaver (эскиз доказательства через проблему остановки)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(≈1 мин):
— Зафиксировать, что точные значения известны только до n=5.
— Объяснить “что значит доказано”: это не просто найденная машина-рекордсмен, а доказательство, что лучше не бывает.
[Sources]
- https://en.wikipedia.org/wiki/Busy_beaver (таблица известных значений Σ(1..5), S(1..5))
- https://gwern.net/doc/cs/cellular-automaton/1983-brady.pdf (Brady 1983: Σ(4)=13, S(4)=107)
- https://scottaaronson.blog/?p=8088 (обсуждение статуса BB(5)=47,176,870)
- https://wiki.bbchallenge.org/wiki/BB%285%29 (справка по BB(5) на сайте BB Challenge)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(≈1 мин):
— Показать, что «перебор» — это не тупой перебор: симметрии, ускоренная симуляция, детекторы повторов конфигураций.
— Для n=4 и n=5 в историю вошли именно доказательные техники (Brady, и т. п.).
[Sources]
- https://en.wikipedia.org/wiki/Busy_beaver (описания методов и исторических работ)
- https://gwern.net/doc/cs/cellular-automaton/1983-brady.pdf (пример доказательных техник для n=4)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(≈1 мин):
— Объяснить, почему взяли log10 (иначе столбики для n=1..4 исчезнут).
— Подчеркнуть масштаб: S(5)=47 млн шагов, а для S(6) нижние оценки уже на уровне тетрации.
[Sources]
- https://en.wikipedia.org/wiki/Busy_beaver (значения Σ(1..5), S(1..5) и примеры нижних оценок для S(6))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(≈1 мин):
— Подчеркнуть “живость” темы: BB(6) — это не учебник, а текущие исследования.
— Осторожно: большинство результатов для n=6 — это нижние границы, а не точное значение.
— Упомянуть, что современные “криптиды” могут требовать анализа динамики, похожей на Collatz (по сообщениям BB Challenge).
[Sources]
- https://wiki.bbchallenge.org/wiki/BB%286%29 (статус BB(6), упоминание Collatz-like сложности)
- https://scottaaronson.blog/?p=8972 (обзор/обсуждение масштаба BB(6), 2025)
- https://en.wikipedia.org/wiki/Busy_beaver (общий обзор известных границ)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Сказать (≈1 мин):
— Развести два понятия: вычислимость vs доказуемость.
— Привести “эффектный” факт про 7910-состояний машину, независимую от ZFC.
— Связать с Busy Beaver: чтобы доказать точное значение, часто нужно сильное математическое рассуждение о неостановке.
[Sources]
- https://arxiv.org/abs/1605.04343 (Yedidia &amp; Aaronson, 2016)
- https://en.wikipedia.org/wiki/Busy_beaver (сводка про независимость от ZFC и дальнейшие улучшения)
- https://bbchallenge.org/story (история/обзор результатов BB Challenge)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pic>
        <p:nvPicPr>
          <p:cNvPr id="3" name="Image 0" descr="/mnt/data/beaver.jpg"/>
          <p:cNvPicPr>
            <a:picLocks noChangeAspect="1"/>
          </p:cNvPicPr>
          <p:nvPr/>
        </p:nvPicPr>
        <p:blipFill>
          <a:blip r:embed="rId3"/>
          <a:srcRect l="18981" r="18981"/>
          <a:stretch/>
        </p:blipFill>
        <p:spPr>
          <a:xfrm>
            <a:off x="6629400" y="594360"/>
            <a:ext cx="5349240" cy="61722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629400" y="594360"/>
            <a:ext cx="5349240" cy="6172200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685800" y="1234440"/>
            <a:ext cx="5669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Задача бобра (Busy Beaver)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685800" y="2148840"/>
            <a:ext cx="5669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крошечный автомат рождает гигантские числа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почему это невычислимо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685800" y="3154680"/>
            <a:ext cx="5623560" cy="1417320"/>
          </a:xfrm>
          <a:prstGeom prst="roundRect">
            <a:avLst/>
          </a:prstGeom>
          <a:solidFill>
            <a:srgbClr val="E0F2FE"/>
          </a:solidFill>
          <a:ln w="12700">
            <a:solidFill>
              <a:srgbClr val="7DD3F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914400" y="3291840"/>
            <a:ext cx="5166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 чём поговорим (10–12 минут)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914400" y="3611880"/>
            <a:ext cx="5166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определение игры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связь с проблемой остановки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известные значения и статус BB(6)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685800" y="58064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 err="1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Теория</a:t>
            </a: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автоматов</a:t>
            </a: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Зарубин Алексей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Итоги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 идеи, которые стоит унести с собой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11018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60120" y="1417320"/>
            <a:ext cx="1056132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88720" y="1737360"/>
            <a:ext cx="777240" cy="777240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88720" y="17373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103120" y="1673352"/>
            <a:ext cx="9326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Размер программы важнее, чем кажется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103120" y="2130552"/>
            <a:ext cx="9326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Добавление даже одного состояния может радикально увеличить максимум.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960120" y="3017520"/>
            <a:ext cx="1056132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88720" y="3337560"/>
            <a:ext cx="777240" cy="777240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88720" y="33375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103120" y="3273552"/>
            <a:ext cx="9326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Busy Beaver = “сжатая” проблема остановки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2103120" y="3730752"/>
            <a:ext cx="9326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Невычислимость следует из редукции к halting problem.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960120" y="4617720"/>
            <a:ext cx="1056132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188720" y="4937760"/>
            <a:ext cx="777240" cy="777240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88720" y="49377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2103120" y="4873752"/>
            <a:ext cx="9326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Даже доказательства имеют пределы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2103120" y="5330952"/>
            <a:ext cx="9326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некоторых n верхние границы могут быть недоказуемы в выбранной теории.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60120" y="6309360"/>
            <a:ext cx="10561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Вопросы?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Литература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Куда смотреть дальше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11018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Основные источники: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60120" y="1783080"/>
            <a:ext cx="10287000" cy="4526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T. Radó (1962). On Non-Computable Functions. Bell System Technical Journal. PDF: gwern.net/doc/cs/computable/1962-rado.pdf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 Lin &amp; T. Radó (1965). Computer Studies of Turing Machine Problems. JACM. DOI: 10.1145/321264.321270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H. Brady (1983). The determination of Σ(4)=13 and S(4)=107. Mathematics of Computation. (см. PDF на gwern.net)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Wikipedia: Busy beaver — определения, таблицы, ссылки на первоисточники.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Busy Beaver Challenge Wiki: BB(5), BB(6) — текущие статусы и рекорды.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Yedidia &amp; S. Aaronson (2016). A Relatively Small Turing Machine Whose Behavior Is Independent of Set Theory. arXiv:1605.04343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 Aaronson (блог Shtetl-Optimized): посты про BB(5) и BB(6).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Модель: n-состояний 2-символьная машина Тьюринга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Стартуем с пустой ленты (все 0), считаем шаги до Halt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580644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Правила игры Busy Beaver: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1691640"/>
            <a:ext cx="54406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Алфавит ленты {0,1}, 0 — «пусто».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рабочих состояний + состояние Halt.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Переход: (состояние, символ) → (что записать, L/R, новое состояние).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Старт: состояние A, головка над нулём.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Сравниваем только машины, которые ОСТАНАВЛИВАЮТСЯ.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68680" y="434340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Две классические функции (Радо, 1962):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60120" y="470916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Σ(n): максимум единиц на ленте при остановке.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S(n): максимум шагов (сдвигов) до остановки.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629400" y="1051560"/>
            <a:ext cx="498348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903720" y="123444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конечного графа состояний</a:t>
            </a:r>
            <a:endParaRPr lang="en-US" sz="1400" dirty="0"/>
          </a:p>
        </p:txBody>
      </p:sp>
      <p:pic>
        <p:nvPicPr>
          <p:cNvPr id="13" name="Image 0" descr="/mnt/data/bb3_state_diagr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2280" y="1643241"/>
            <a:ext cx="4800600" cy="2062758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6903720" y="384048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Подпись на ребре: «прочитал / записал, движение»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903720" y="443484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Важно: ограничиваемся n состояниями — это “размер программы”.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Пример: 3-состояний «бобр»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n=3 значения известны точно: Σ(3)=6, S(3)=21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580644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происходит интуитивно: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1691640"/>
            <a:ext cx="54406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Машина ходит по ленте и “строит” блок 1.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Иногда возвращается назад, чтобы расширить блок.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Остановка — отдельный переход в Halt.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n=3 максимум: 6 единиц и 21 шаг.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68680" y="3246120"/>
            <a:ext cx="5440680" cy="269748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  <a:effectLst>
            <a:outerShdw blurRad="38100" dist="1524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51560" y="3401568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Мини-интерпретация результата: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51560" y="3703320"/>
            <a:ext cx="50749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S(3)=21 — сколько “шагов” машина сделала до Halt.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Σ(3)=6 — сколько единиц осталось на ленте в конце.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Идея: даже маленькое число состояний уже даёт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неочевидно “хитрые” траектории.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629400" y="1051560"/>
            <a:ext cx="498348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903720" y="12344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Траектория вычисления (пример)</a:t>
            </a:r>
            <a:endParaRPr lang="en-US" sz="1400" dirty="0"/>
          </a:p>
        </p:txBody>
      </p:sp>
      <p:pic>
        <p:nvPicPr>
          <p:cNvPr id="14" name="Image 0" descr="/mnt/data/bb3_mov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2280" y="2347265"/>
            <a:ext cx="4800600" cy="2931566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Busy Beaver невычислима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Если бы мы умели вычислять S(n), мы бы решили проблему остановки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11018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Идея доказательства (очень грубо):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914400" y="1874520"/>
            <a:ext cx="315468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78992" y="2020824"/>
            <a:ext cx="282549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Дана машина M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n состояниями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0" y="1874520"/>
            <a:ext cx="315468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36592" y="2020824"/>
            <a:ext cx="282549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Посчитаем S(n)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(гипотетически)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229600" y="1874520"/>
            <a:ext cx="315468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394192" y="2020824"/>
            <a:ext cx="282549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Симулируем M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более S(n) шагов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114800" y="2112264"/>
            <a:ext cx="411480" cy="347472"/>
          </a:xfrm>
          <a:prstGeom prst="rightArrow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72400" y="2112264"/>
            <a:ext cx="411480" cy="347472"/>
          </a:xfrm>
          <a:prstGeom prst="rightArrow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965960" y="2971800"/>
            <a:ext cx="9006840" cy="1554480"/>
          </a:xfrm>
          <a:prstGeom prst="round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240280" y="3154680"/>
            <a:ext cx="8458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Если M остановилась за ≤ S(n) шагов — значит, она останавливается.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Если M НЕ остановилась за S(n) шагов — значит, она никогда не остановится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(иначе S(n) не был бы максимумом среди всех останавливающихся машин).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68680" y="4800600"/>
            <a:ext cx="10424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⇒ Умение вычислять S(n) дало бы алгоритм решения проблемы остановки.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 Тьюринг доказал, что общей процедуры для проблемы остановки не существует.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Известные точные значения (n ≤ 5)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Дальше начинаются миллионы и “доказательства перебором + теоремы про петли”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11018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Таблица (классические определения):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051560" y="1737360"/>
            <a:ext cx="1097280" cy="502920"/>
          </a:xfrm>
          <a:prstGeom prst="rect">
            <a:avLst/>
          </a:prstGeom>
          <a:solidFill>
            <a:srgbClr val="0F172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184708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148840" y="1737360"/>
            <a:ext cx="3383280" cy="502920"/>
          </a:xfrm>
          <a:prstGeom prst="rect">
            <a:avLst/>
          </a:prstGeom>
          <a:solidFill>
            <a:srgbClr val="0F172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240280" y="184708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Σ(n) (единиц)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532120" y="1737360"/>
            <a:ext cx="3383280" cy="502920"/>
          </a:xfrm>
          <a:prstGeom prst="rect">
            <a:avLst/>
          </a:prstGeom>
          <a:solidFill>
            <a:srgbClr val="0F172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23560" y="184708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S(n) (шагов)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915400" y="1737360"/>
            <a:ext cx="2926080" cy="502920"/>
          </a:xfrm>
          <a:prstGeom prst="rect">
            <a:avLst/>
          </a:prstGeom>
          <a:solidFill>
            <a:srgbClr val="0F172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06840" y="184708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Комментарий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1051560" y="2240280"/>
            <a:ext cx="1097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43000" y="23500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2148840" y="2240280"/>
            <a:ext cx="3383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240280" y="235000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532120" y="2240280"/>
            <a:ext cx="3383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23560" y="235000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915400" y="2240280"/>
            <a:ext cx="29260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006840" y="235000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тривиально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051560" y="2743200"/>
            <a:ext cx="10972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143000" y="285292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2148840" y="2743200"/>
            <a:ext cx="33832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240280" y="285292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5532120" y="2743200"/>
            <a:ext cx="33832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23560" y="285292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8915400" y="2743200"/>
            <a:ext cx="29260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006840" y="285292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полный перебор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1051560" y="3246120"/>
            <a:ext cx="1097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143000" y="335584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2148840" y="3246120"/>
            <a:ext cx="3383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240280" y="335584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5532120" y="3246120"/>
            <a:ext cx="3383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623560" y="335584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8915400" y="3246120"/>
            <a:ext cx="29260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006840" y="335584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 &amp; Radó (1965)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1051560" y="3749040"/>
            <a:ext cx="10972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143000" y="385876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2148840" y="3749040"/>
            <a:ext cx="33832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240280" y="385876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5532120" y="3749040"/>
            <a:ext cx="33832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623560" y="385876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107</a:t>
            </a:r>
            <a:endParaRPr lang="en-US" sz="1400" dirty="0"/>
          </a:p>
        </p:txBody>
      </p:sp>
      <p:sp>
        <p:nvSpPr>
          <p:cNvPr id="46" name="Shape 44"/>
          <p:cNvSpPr/>
          <p:nvPr/>
        </p:nvSpPr>
        <p:spPr>
          <a:xfrm>
            <a:off x="8915400" y="3749040"/>
            <a:ext cx="29260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006840" y="385876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Brady (1983)</a:t>
            </a:r>
            <a:endParaRPr lang="en-US" sz="1400" dirty="0"/>
          </a:p>
        </p:txBody>
      </p:sp>
      <p:sp>
        <p:nvSpPr>
          <p:cNvPr id="48" name="Shape 46"/>
          <p:cNvSpPr/>
          <p:nvPr/>
        </p:nvSpPr>
        <p:spPr>
          <a:xfrm>
            <a:off x="1051560" y="4251960"/>
            <a:ext cx="1097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143000" y="436168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2148840" y="4251960"/>
            <a:ext cx="3383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2240280" y="436168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4098</a:t>
            </a:r>
            <a:endParaRPr lang="en-US" sz="1400" dirty="0"/>
          </a:p>
        </p:txBody>
      </p:sp>
      <p:sp>
        <p:nvSpPr>
          <p:cNvPr id="52" name="Shape 50"/>
          <p:cNvSpPr/>
          <p:nvPr/>
        </p:nvSpPr>
        <p:spPr>
          <a:xfrm>
            <a:off x="5532120" y="4251960"/>
            <a:ext cx="3383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623560" y="436168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47 176 870</a:t>
            </a:r>
            <a:endParaRPr lang="en-US" sz="1400" dirty="0"/>
          </a:p>
        </p:txBody>
      </p:sp>
      <p:sp>
        <p:nvSpPr>
          <p:cNvPr id="54" name="Shape 52"/>
          <p:cNvSpPr/>
          <p:nvPr/>
        </p:nvSpPr>
        <p:spPr>
          <a:xfrm>
            <a:off x="8915400" y="4251960"/>
            <a:ext cx="29260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9006840" y="436168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доказано, что это максимум</a:t>
            </a:r>
            <a:endParaRPr lang="en-US" sz="1400" dirty="0"/>
          </a:p>
        </p:txBody>
      </p:sp>
      <p:sp>
        <p:nvSpPr>
          <p:cNvPr id="56" name="Shape 54"/>
          <p:cNvSpPr/>
          <p:nvPr/>
        </p:nvSpPr>
        <p:spPr>
          <a:xfrm>
            <a:off x="1051560" y="4709160"/>
            <a:ext cx="10332720" cy="1554480"/>
          </a:xfrm>
          <a:prstGeom prst="roundRect">
            <a:avLst/>
          </a:prstGeom>
          <a:solidFill>
            <a:srgbClr val="FEF3C7"/>
          </a:solidFill>
          <a:ln w="12700">
            <a:solidFill>
              <a:srgbClr val="FDE68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1325880" y="4828032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n=5 — большой скачок?</a:t>
            </a:r>
            <a:endParaRPr lang="en-US" sz="1500" dirty="0"/>
          </a:p>
        </p:txBody>
      </p:sp>
      <p:sp>
        <p:nvSpPr>
          <p:cNvPr id="58" name="Text 56"/>
          <p:cNvSpPr/>
          <p:nvPr/>
        </p:nvSpPr>
        <p:spPr>
          <a:xfrm>
            <a:off x="1325880" y="5138928"/>
            <a:ext cx="9784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Потому что нужно не просто найти кандидат с 47 176 870 шагами,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 доказать, что все остальные 5-состояний машины либо останавливаются быстрее,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либо не останавливаются вообще.</a:t>
            </a:r>
            <a:endParaRPr lang="en-US" sz="1400" dirty="0"/>
          </a:p>
        </p:txBody>
      </p:sp>
      <p:sp>
        <p:nvSpPr>
          <p:cNvPr id="59" name="Text 57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вообще ищут и доказывают “бобров”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Перебор + симметрии + отсечения + доказательства неостановки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11018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Типичный пайплайн исследователей: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960120" y="1920240"/>
            <a:ext cx="205740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60120" y="1920240"/>
            <a:ext cx="2057400" cy="16459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69848" y="2148840"/>
            <a:ext cx="18379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Генерация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всех таблиц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69848" y="2788920"/>
            <a:ext cx="18379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учётом изоморфизмов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017520" y="2423160"/>
            <a:ext cx="228600" cy="320040"/>
          </a:xfrm>
          <a:prstGeom prst="rightArrow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46120" y="1920240"/>
            <a:ext cx="205740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46120" y="1920240"/>
            <a:ext cx="2057400" cy="16459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55848" y="2148840"/>
            <a:ext cx="18379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Быстрая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симуляция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355848" y="2788920"/>
            <a:ext cx="18379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лимитами времени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303520" y="2423160"/>
            <a:ext cx="228600" cy="320040"/>
          </a:xfrm>
          <a:prstGeom prst="rightArrow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532120" y="1920240"/>
            <a:ext cx="205740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532120" y="1920240"/>
            <a:ext cx="2057400" cy="16459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41848" y="2148840"/>
            <a:ext cx="18379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Детектор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петель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641848" y="2788920"/>
            <a:ext cx="18379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повторы конфигураций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589520" y="2423160"/>
            <a:ext cx="228600" cy="320040"/>
          </a:xfrm>
          <a:prstGeom prst="rightArrow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818120" y="1920240"/>
            <a:ext cx="205740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818120" y="1920240"/>
            <a:ext cx="2057400" cy="16459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927848" y="2148840"/>
            <a:ext cx="18379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Классы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поведения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927848" y="2788920"/>
            <a:ext cx="18379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«счётчики», «деревья»…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9875520" y="2423160"/>
            <a:ext cx="228600" cy="320040"/>
          </a:xfrm>
          <a:prstGeom prst="rightArrow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104120" y="1920240"/>
            <a:ext cx="2057400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0104120" y="1920240"/>
            <a:ext cx="2057400" cy="16459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213848" y="2148840"/>
            <a:ext cx="18379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5) Доказательство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верхней границы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0213848" y="2788920"/>
            <a:ext cx="18379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лучше нет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960120" y="3703320"/>
            <a:ext cx="10561320" cy="260604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234440" y="388620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Ключевая трудность: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234440" y="420624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больших n нельзя просто “долго запускать”. Нужно уметь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доказывать неостановку целых классов машин (через инварианты,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повторяющиеся паттерны на ленте и т. п.).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1234440" y="52120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Иначе максимум доказать невозможно.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 Σ(n) и S(n): даже на n=5 уже «космос»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графике — log10, чтобы не “сломать” масштаб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6446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log10(значения) для n=1..5</a:t>
            </a:r>
            <a:endParaRPr lang="en-US" sz="16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868680" y="1645920"/>
          <a:ext cx="5989320" cy="452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269480" y="1051560"/>
            <a:ext cx="434340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7543800" y="12344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 что с n=6?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7543800" y="1645920"/>
            <a:ext cx="384048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Точные значения неизвестны.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Есть лишь нижние границы: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S(6) &gt; 10↑↑10 000 000 (пример масштаба)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и ещё более сильные оценки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Вывод: переход 5 → 6 —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это «обрыв масштаба».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7543800" y="4892040"/>
            <a:ext cx="3840480" cy="1417320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86EFAC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772400" y="50292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Интуиция: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7772400" y="5321808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Добавить 1 состояние — это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дать программе новую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“фишку” управления.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Статус BB(6): активная “передовая”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Рекорды, «криптиды» и неожиданные связи с Collatz-подобным поведением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11018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важно знать про BB(6):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60120" y="1783080"/>
            <a:ext cx="10287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Точное значение S(6) (и Σ(6)) неизвестно.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Известны всё более сильные нижние границы: найдены 6-сост. машины, работающие “очень долго”.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Современные кандидаты часто содержат вложенные «счётчики» и фазовые циклы.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Есть примеры, где анализ сводится к Collatz-подобным траекториям — это делает задачу “жёсткой”.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60120" y="4343400"/>
            <a:ext cx="10561320" cy="1920240"/>
          </a:xfrm>
          <a:prstGeom prst="roundRect">
            <a:avLst/>
          </a:prstGeom>
          <a:solidFill>
            <a:srgbClr val="EEF2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34440" y="4498848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Где смотреть прогресс: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34440" y="4828032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Busy Beaver Challenge Wiki: таблицы рекордов и статусы “кандидатов”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Обзоры и разборы (например, посты Скотта Ааронсона)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0"/>
            <a:ext cx="12191695" cy="45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46304"/>
            <a:ext cx="1100297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Busy Beaver и неполнота (Гёдель / Чейтин)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438912"/>
            <a:ext cx="110029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Есть n, для которых “это не остановится” не доказывается в ZFC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1051560"/>
            <a:ext cx="1101852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68680" y="12344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Два уровня “невозможности”: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60120" y="1737360"/>
            <a:ext cx="10287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Невычислимость: нет алгоритма, который по n выдаёт точное S(n).</a:t>
            </a:r>
            <a:endParaRPr lang="en-US" sz="1600" dirty="0"/>
          </a:p>
          <a:p>
            <a:pPr marL="228600" indent="-228600">
              <a:buSzPct val="100000"/>
              <a:buChar char="•"/>
            </a:pPr>
            <a:r>
              <a:rPr lang="en-US" sz="16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Неполнота: даже если “в реальности” машина не остановится, в выбранной системе аксиом это может быть НЕдоказуемо.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60120" y="2926080"/>
            <a:ext cx="10561320" cy="1508760"/>
          </a:xfrm>
          <a:prstGeom prst="roundRect">
            <a:avLst/>
          </a:prstGeom>
          <a:solidFill>
            <a:srgbClr val="FDF2F8"/>
          </a:solidFill>
          <a:ln w="12700">
            <a:solidFill>
              <a:srgbClr val="FBCF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34440" y="306324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Конкретный результат: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34440" y="3383280"/>
            <a:ext cx="10058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Yedidia &amp; Aaronson (2016) построили явную 7910-состояний машину,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поведение которой независимо от ZFC (при стандартных гипотезах согласованности).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Позже число состояний снижали (O’Rear и др.) до сотен.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960120" y="4663440"/>
            <a:ext cx="10561320" cy="1600200"/>
          </a:xfrm>
          <a:prstGeom prst="roundRect">
            <a:avLst/>
          </a:prstGeom>
          <a:solidFill>
            <a:srgbClr val="ECFEFF"/>
          </a:solidFill>
          <a:ln w="12700">
            <a:solidFill>
              <a:srgbClr val="A5F3F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34440" y="48006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это важно для BB?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234440" y="5120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Потому что “доказать верхнюю границу” для S(n) означает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доказать, что все остальные машины либо остановятся раньше, либо не остановятся.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 это может упираться в пределы доказуемости выбранной теории.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460175" y="64465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2752</Words>
  <Application>Microsoft Office PowerPoint</Application>
  <PresentationFormat>Широкоэкранный</PresentationFormat>
  <Paragraphs>197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Задача бобра (Busy Beaver)</dc:title>
  <dc:subject>Теория автоматов: задача Busy Beaver</dc:subject>
  <dc:creator>ChatGPT</dc:creator>
  <cp:lastModifiedBy>Алексей Зарубин</cp:lastModifiedBy>
  <cp:revision>2</cp:revision>
  <dcterms:created xsi:type="dcterms:W3CDTF">2025-12-22T19:57:12Z</dcterms:created>
  <dcterms:modified xsi:type="dcterms:W3CDTF">2025-12-23T06:35:31Z</dcterms:modified>
</cp:coreProperties>
</file>